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92" r:id="rId2"/>
    <p:sldId id="1260" r:id="rId3"/>
    <p:sldId id="1261" r:id="rId4"/>
    <p:sldId id="1285" r:id="rId5"/>
    <p:sldId id="1262" r:id="rId6"/>
    <p:sldId id="1266" r:id="rId7"/>
    <p:sldId id="1264" r:id="rId8"/>
    <p:sldId id="1268" r:id="rId9"/>
    <p:sldId id="1269" r:id="rId10"/>
    <p:sldId id="1263" r:id="rId11"/>
    <p:sldId id="1270" r:id="rId12"/>
    <p:sldId id="1267" r:id="rId13"/>
    <p:sldId id="1271" r:id="rId14"/>
    <p:sldId id="1272" r:id="rId15"/>
    <p:sldId id="1273" r:id="rId16"/>
    <p:sldId id="1274" r:id="rId17"/>
    <p:sldId id="1275" r:id="rId18"/>
    <p:sldId id="1278" r:id="rId19"/>
    <p:sldId id="1277" r:id="rId20"/>
    <p:sldId id="1265" r:id="rId21"/>
    <p:sldId id="1281" r:id="rId22"/>
    <p:sldId id="1276" r:id="rId23"/>
    <p:sldId id="1279" r:id="rId24"/>
    <p:sldId id="1280" r:id="rId25"/>
    <p:sldId id="1286" r:id="rId26"/>
    <p:sldId id="1283" r:id="rId27"/>
    <p:sldId id="1282" r:id="rId28"/>
    <p:sldId id="1284" r:id="rId29"/>
    <p:sldId id="889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DC7"/>
    <a:srgbClr val="E50204"/>
    <a:srgbClr val="3056FA"/>
    <a:srgbClr val="950001"/>
    <a:srgbClr val="E8D0D0"/>
    <a:srgbClr val="D70002"/>
    <a:srgbClr val="FABC0E"/>
    <a:srgbClr val="FBC325"/>
    <a:srgbClr val="FBC73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8" autoAdjust="0"/>
    <p:restoredTop sz="86977" autoAdjust="0"/>
  </p:normalViewPr>
  <p:slideViewPr>
    <p:cSldViewPr snapToObjects="1">
      <p:cViewPr varScale="1">
        <p:scale>
          <a:sx n="96" d="100"/>
          <a:sy n="96" d="100"/>
        </p:scale>
        <p:origin x="1528" y="168"/>
      </p:cViewPr>
      <p:guideLst>
        <p:guide orient="horz" pos="2160"/>
        <p:guide pos="15"/>
      </p:guideLst>
    </p:cSldViewPr>
  </p:slideViewPr>
  <p:notesTextViewPr>
    <p:cViewPr>
      <p:scale>
        <a:sx n="95" d="100"/>
        <a:sy n="95" d="100"/>
      </p:scale>
      <p:origin x="0" y="-24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My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name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Yan,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from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University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Alabama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Birmingham,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presenter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paper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“Lane Extraction and Quality Evaluation: A Hough Transform Based Approach,”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mainly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contributed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  <a:cs typeface="ＭＳ Ｐゴシック" charset="-128"/>
              </a:rPr>
              <a:t>Xingyao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Wang,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student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from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University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Michigan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who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doing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internship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now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cannot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make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for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pre-recording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video.</a:t>
            </a:r>
          </a:p>
          <a:p>
            <a:endParaRPr lang="en-US" altLang="zh-CN" dirty="0">
              <a:ea typeface="ＭＳ Ｐゴシック" charset="-128"/>
              <a:cs typeface="ＭＳ Ｐゴシック" charset="-128"/>
            </a:endParaRP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happy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have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paper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published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IEEE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MIPR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2020,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which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held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virtually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year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coronavirus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pandemic.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comparison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fully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convolutional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detailed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architecture,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during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encoding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pyramid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backbone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ResNet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decoded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obtain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cross-entropy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Notably,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B,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module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decomposes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two</a:t>
            </a:r>
            <a:r>
              <a:rPr lang="zh-CN" altLang="en-US" baseline="0" dirty="0"/>
              <a:t> </a:t>
            </a:r>
            <a:r>
              <a:rPr lang="en-US" altLang="zh-CN" baseline="0" dirty="0"/>
              <a:t>layers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1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1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approximation,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avoids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overhead.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boundary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refinement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module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C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residual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links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incremental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details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boundary.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capture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entire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long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allow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accurate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recognition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studied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1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After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thresholding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either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0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1,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background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pixels.</a:t>
            </a:r>
          </a:p>
          <a:p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feed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Hough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spherical coordinates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3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Hough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Transform,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corresponds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set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pass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it,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rotating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it,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(rho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4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curve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(rho-theta) coordinate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Now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(rho-theta)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curves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overlap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same</a:t>
            </a:r>
            <a:r>
              <a:rPr lang="zh-CN" altLang="en-US" baseline="0" dirty="0"/>
              <a:t> </a:t>
            </a:r>
            <a:r>
              <a:rPr lang="en-US" altLang="zh-CN" baseline="0" dirty="0"/>
              <a:t>point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spherical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corresponding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(rho-theta) coordinate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system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grid</a:t>
            </a:r>
            <a:r>
              <a:rPr lang="zh-CN" altLang="en-US" baseline="0" dirty="0"/>
              <a:t> </a:t>
            </a:r>
            <a:r>
              <a:rPr lang="en-US" altLang="zh-CN" baseline="0" dirty="0"/>
              <a:t>structure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imposed,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grid</a:t>
            </a:r>
            <a:r>
              <a:rPr lang="zh-CN" altLang="en-US" baseline="0" dirty="0"/>
              <a:t> </a:t>
            </a:r>
            <a:r>
              <a:rPr lang="en-US" altLang="zh-CN" baseline="0" dirty="0"/>
              <a:t>cells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</a:t>
            </a:r>
            <a:r>
              <a:rPr lang="zh-CN" altLang="en-US" baseline="0" dirty="0"/>
              <a:t> </a:t>
            </a:r>
            <a:r>
              <a:rPr lang="en-US" altLang="zh-CN" baseline="0" dirty="0"/>
              <a:t>hitting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selected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recover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thresholding,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clustered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it,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normalize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later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2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effectively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4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truth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already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directly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Hough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2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Now</a:t>
            </a:r>
            <a:r>
              <a:rPr lang="zh-CN" altLang="en-US" baseline="0" dirty="0"/>
              <a:t> </a:t>
            </a:r>
            <a:r>
              <a:rPr lang="en-US" altLang="zh-CN" baseline="0" dirty="0"/>
              <a:t>let’s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look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second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unique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cluster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truth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provide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scientific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estimate</a:t>
            </a:r>
            <a:r>
              <a:rPr lang="zh-CN" altLang="en-US" baseline="0" dirty="0"/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3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Specifically,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images,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k-means</a:t>
            </a:r>
            <a:r>
              <a:rPr lang="zh-CN" altLang="en-US" baseline="0" dirty="0"/>
              <a:t> </a:t>
            </a:r>
            <a:r>
              <a:rPr lang="en-US" altLang="zh-CN" baseline="0" dirty="0"/>
              <a:t>clustering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corresponds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k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selected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well-known</a:t>
            </a:r>
            <a:r>
              <a:rPr lang="zh-CN" altLang="en-US" baseline="0" dirty="0"/>
              <a:t> </a:t>
            </a:r>
            <a:r>
              <a:rPr lang="en-US" altLang="zh-CN" baseline="0" dirty="0"/>
              <a:t>elbow</a:t>
            </a:r>
            <a:r>
              <a:rPr lang="zh-CN" altLang="en-US" baseline="0" dirty="0"/>
              <a:t> </a:t>
            </a:r>
            <a:r>
              <a:rPr lang="en-US" altLang="zh-CN" baseline="0" dirty="0"/>
              <a:t>method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almost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always</a:t>
            </a:r>
            <a:r>
              <a:rPr lang="zh-CN" altLang="en-US" baseline="0" dirty="0"/>
              <a:t> </a:t>
            </a:r>
            <a:r>
              <a:rPr lang="en-US" altLang="zh-CN" baseline="0" dirty="0"/>
              <a:t>recover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k-nearest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neighbor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ID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according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(rho-theta)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9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This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work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studies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problem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recognition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from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each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video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frame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image,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which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important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applications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such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driving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assistance.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fact,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recognition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has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been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used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ADAS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many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car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models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adjust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steering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wheel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give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warnings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your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wheel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touches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lines.</a:t>
            </a:r>
          </a:p>
          <a:p>
            <a:endParaRPr lang="en-US" altLang="zh-CN" dirty="0">
              <a:ea typeface="ＭＳ Ｐゴシック" charset="-128"/>
              <a:cs typeface="ＭＳ Ｐゴシック" charset="-128"/>
            </a:endParaRP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future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technology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of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self-driving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cars,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recognition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is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also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essential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first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step.</a:t>
            </a:r>
          </a:p>
          <a:p>
            <a:endParaRPr lang="en-US" altLang="zh-CN" dirty="0">
              <a:ea typeface="ＭＳ Ｐゴシック" charset="-128"/>
              <a:cs typeface="ＭＳ Ｐゴシック" charset="-128"/>
            </a:endParaRPr>
          </a:p>
          <a:p>
            <a:r>
              <a:rPr lang="en-US" altLang="zh-CN" dirty="0">
                <a:ea typeface="ＭＳ Ｐゴシック" charset="-128"/>
                <a:cs typeface="ＭＳ Ｐゴシック" charset="-128"/>
              </a:rPr>
              <a:t>In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our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problem,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are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actually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detecting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lines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that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mark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boundaries,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and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we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call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them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lane-lines</a:t>
            </a:r>
            <a:r>
              <a:rPr lang="zh-CN" altLang="en-US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  <a:cs typeface="ＭＳ Ｐゴシック" charset="-128"/>
              </a:rPr>
              <a:t>hereafter.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6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classifier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corresponding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groups</a:t>
            </a:r>
            <a:r>
              <a:rPr lang="zh-CN" altLang="en-US" baseline="0" dirty="0"/>
              <a:t> </a:t>
            </a:r>
            <a:r>
              <a:rPr lang="en-US" altLang="zh-CN" baseline="0" dirty="0"/>
              <a:t>obtained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within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6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training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notice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necessary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conduct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oversampling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minority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perfectly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just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only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inside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left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clearly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</a:t>
            </a:r>
            <a:r>
              <a:rPr lang="zh-CN" altLang="en-US" baseline="0" dirty="0"/>
              <a:t> </a:t>
            </a:r>
            <a:r>
              <a:rPr lang="en-US" altLang="zh-CN" baseline="0" dirty="0"/>
              <a:t>ambiguity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annotation.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cause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top-k</a:t>
            </a:r>
            <a:r>
              <a:rPr lang="zh-CN" altLang="en-US" baseline="0" dirty="0"/>
              <a:t> </a:t>
            </a:r>
            <a:r>
              <a:rPr lang="en-US" altLang="zh-CN" baseline="0" dirty="0"/>
              <a:t>nearest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template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orange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red.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Now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properly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grouped,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tend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noisy,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median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[click]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median</a:t>
            </a:r>
            <a:r>
              <a:rPr lang="zh-CN" altLang="en-US" baseline="0" dirty="0"/>
              <a:t> </a:t>
            </a:r>
            <a:r>
              <a:rPr lang="en-US" altLang="zh-CN" baseline="0" dirty="0"/>
              <a:t>tends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robust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noisy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predicted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0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contrast,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relatively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clean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thus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Finally,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due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k-nearest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neighbor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squared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rho-theta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coordinates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reflects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rather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6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evaluated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CULane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dataset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prepared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sz="1200" dirty="0"/>
              <a:t>multimedia lab of the Chinese University of Hong Kong</a:t>
            </a:r>
          </a:p>
          <a:p>
            <a:endParaRPr lang="en-US" sz="1200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The dataset includes video frames recorded by vehicles driven by different drivers in Beijing on different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6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workflow,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similar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alignment,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55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comparison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x-axis,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y-axis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small,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baseline="0" dirty="0"/>
              <a:t> </a:t>
            </a:r>
            <a:r>
              <a:rPr lang="en-US" altLang="zh-CN" baseline="0" dirty="0"/>
              <a:t>video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frames</a:t>
            </a:r>
          </a:p>
          <a:p>
            <a:r>
              <a:rPr lang="en-US" altLang="zh-CN" baseline="0" dirty="0"/>
              <a:t>[click]</a:t>
            </a:r>
          </a:p>
          <a:p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reflected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vary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</a:p>
          <a:p>
            <a:endParaRPr lang="en-US" baseline="0" dirty="0"/>
          </a:p>
          <a:p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weakness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method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evaluation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integrated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end-to-end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neural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training,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during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training,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compute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loss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validation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obtain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accurate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estimate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begins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overfit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7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provide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video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range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clustered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close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0,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scatters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wide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range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extraction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12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ends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attention!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 err="1"/>
              <a:t>Xingyao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challenges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accurate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detection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blue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upper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occludes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right,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bottom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just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bright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road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reflections.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Another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evaluations,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small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shift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considered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total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if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metrics.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example,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figure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ground-truth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human,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model.</a:t>
            </a:r>
          </a:p>
          <a:p>
            <a:endParaRPr lang="en-US" baseline="0" dirty="0"/>
          </a:p>
          <a:p>
            <a:r>
              <a:rPr lang="en-US" altLang="zh-CN" baseline="0" dirty="0"/>
              <a:t>Intuitively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close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reality,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pixel-wise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terrible.</a:t>
            </a:r>
            <a:r>
              <a:rPr lang="zh-CN" altLang="en-US" baseline="0" dirty="0"/>
              <a:t> </a:t>
            </a:r>
            <a:r>
              <a:rPr lang="en-US" altLang="zh-CN" baseline="0" dirty="0"/>
              <a:t>Even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annotators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always</a:t>
            </a:r>
            <a:r>
              <a:rPr lang="zh-CN" altLang="en-US" baseline="0" dirty="0"/>
              <a:t> </a:t>
            </a:r>
            <a:r>
              <a:rPr lang="en-US" altLang="zh-CN" baseline="0" dirty="0"/>
              <a:t>draw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exactly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overlapping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especially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difficult</a:t>
            </a:r>
            <a:r>
              <a:rPr lang="zh-CN" altLang="en-US" baseline="0" dirty="0"/>
              <a:t> </a:t>
            </a:r>
            <a:r>
              <a:rPr lang="en-US" altLang="zh-CN" baseline="0" dirty="0"/>
              <a:t>scenarios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occlusions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happen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annotators</a:t>
            </a:r>
            <a:r>
              <a:rPr lang="zh-CN" altLang="en-US" baseline="0" dirty="0"/>
              <a:t> </a:t>
            </a:r>
            <a:r>
              <a:rPr lang="en-US" altLang="zh-CN" baseline="0" dirty="0"/>
              <a:t>kind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guess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intuition,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introduces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source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errors.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7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addresses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pixel-level</a:t>
            </a:r>
            <a:r>
              <a:rPr lang="zh-CN" altLang="en-US" baseline="0" dirty="0"/>
              <a:t> </a:t>
            </a:r>
            <a:r>
              <a:rPr lang="en-US" altLang="zh-CN" baseline="0" dirty="0"/>
              <a:t>segmentation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evaluate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scientifically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remark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instance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segmentation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addressed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proposal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Mask</a:t>
            </a:r>
            <a:r>
              <a:rPr lang="zh-CN" altLang="en-US" baseline="0" dirty="0"/>
              <a:t> </a:t>
            </a:r>
            <a:r>
              <a:rPr lang="en-US" altLang="zh-CN" baseline="0" dirty="0"/>
              <a:t>RCNN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Yolov3,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long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only</a:t>
            </a:r>
            <a:r>
              <a:rPr lang="zh-CN" altLang="en-US" baseline="0" dirty="0"/>
              <a:t> </a:t>
            </a:r>
            <a:r>
              <a:rPr lang="en-US" altLang="zh-CN" baseline="0" dirty="0"/>
              <a:t>type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foreground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segment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Moreover,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after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truth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scientifically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geometry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help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building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3D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driving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environment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important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future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autonomous</a:t>
            </a:r>
            <a:r>
              <a:rPr lang="zh-CN" altLang="en-US" baseline="0" dirty="0"/>
              <a:t> </a:t>
            </a:r>
            <a:r>
              <a:rPr lang="en-US" altLang="zh-CN" baseline="0" dirty="0"/>
              <a:t>driving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1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consists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two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corresponding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scientific</a:t>
            </a:r>
            <a:r>
              <a:rPr lang="zh-CN" altLang="en-US" baseline="0" dirty="0"/>
              <a:t> </a:t>
            </a:r>
            <a:r>
              <a:rPr lang="en-US" altLang="zh-CN" baseline="0" dirty="0"/>
              <a:t>quality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evaluation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first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associated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lane-line.</a:t>
            </a:r>
          </a:p>
          <a:p>
            <a:endParaRPr lang="en-US" baseline="0" dirty="0"/>
          </a:p>
          <a:p>
            <a:r>
              <a:rPr lang="en-US" altLang="zh-CN" baseline="0" dirty="0"/>
              <a:t>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refers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global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convolutional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network,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convolutional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neural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become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quite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researched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lately.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reason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choose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lane-line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exactly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task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adopts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capture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long.</a:t>
            </a:r>
          </a:p>
          <a:p>
            <a:endParaRPr lang="en-US" baseline="0" dirty="0"/>
          </a:p>
          <a:p>
            <a:r>
              <a:rPr lang="en-US" altLang="zh-CN" baseline="0" dirty="0"/>
              <a:t>GCN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noticing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confliction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goals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classification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localization.</a:t>
            </a:r>
          </a:p>
          <a:p>
            <a:endParaRPr lang="en-US" baseline="0" dirty="0"/>
          </a:p>
          <a:p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classification,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often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pooling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layers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</a:t>
            </a:r>
            <a:r>
              <a:rPr lang="zh-CN" altLang="en-US" baseline="0" dirty="0"/>
              <a:t> </a:t>
            </a:r>
            <a:r>
              <a:rPr lang="en-US" altLang="zh-CN" baseline="0" dirty="0"/>
              <a:t>semantic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invariant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transformations,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order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type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objects</a:t>
            </a:r>
          </a:p>
          <a:p>
            <a:endParaRPr lang="en-US" baseline="0" dirty="0"/>
          </a:p>
          <a:p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localization,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spatial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like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their</a:t>
            </a:r>
            <a:r>
              <a:rPr lang="zh-CN" altLang="en-US" baseline="0" dirty="0"/>
              <a:t> </a:t>
            </a:r>
            <a:r>
              <a:rPr lang="en-US" altLang="zh-CN" baseline="0" dirty="0"/>
              <a:t>boundaries</a:t>
            </a:r>
            <a:r>
              <a:rPr lang="zh-CN" altLang="en-US" baseline="0" dirty="0"/>
              <a:t> </a:t>
            </a:r>
            <a:r>
              <a:rPr lang="en-US" altLang="zh-CN" baseline="0" dirty="0"/>
              <a:t>down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pixel</a:t>
            </a:r>
            <a:r>
              <a:rPr lang="zh-CN" altLang="en-US" baseline="0" dirty="0"/>
              <a:t> </a:t>
            </a:r>
            <a:r>
              <a:rPr lang="en-US" altLang="zh-CN" baseline="0" dirty="0"/>
              <a:t>level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Therefore,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spatial-sensitive,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avoid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layers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pooling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layers,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fully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convolutional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Meanwhile,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want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large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kernels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type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captured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entire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object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5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ingyaow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xingyaow@umich.edu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yanlab19870714.github.io/yand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0" y="3838689"/>
            <a:ext cx="91440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Xingyao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UMich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),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 Yan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*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(UAB),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Ke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Chen(HUST),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Yancong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Deng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(UCSD)</a:t>
            </a:r>
          </a:p>
          <a:p>
            <a:pPr algn="ctr"/>
            <a:endParaRPr lang="en-US" altLang="zh-CN" sz="4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Cheng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Long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NTU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),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Kunlin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Zhang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Wuhan University),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Sibo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(KPMG)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Contact: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xingyaow@umich.edu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Xingyao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Wang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0" y="2564904"/>
            <a:ext cx="91440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32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Lane Extraction and Quality Evaluation:</a:t>
            </a:r>
          </a:p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32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A Hough Transform Based Approach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1842" y="5232102"/>
            <a:ext cx="39603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Presenter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: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Department of Computer Science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University of Alabama at Birmingham (UAB)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5F1C7-6DFC-4B48-9505-9D69675E2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441"/>
          <a:stretch/>
        </p:blipFill>
        <p:spPr>
          <a:xfrm>
            <a:off x="0" y="20837"/>
            <a:ext cx="9144000" cy="2328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Global</a:t>
            </a:r>
            <a:r>
              <a:rPr lang="zh-CN" altLang="en-US" sz="4000" dirty="0"/>
              <a:t> </a:t>
            </a:r>
            <a:r>
              <a:rPr lang="en-US" altLang="zh-CN" sz="4000" dirty="0"/>
              <a:t>Convolutional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</a:t>
            </a:r>
            <a:r>
              <a:rPr lang="zh-CN" altLang="en-US" sz="4000" dirty="0"/>
              <a:t> </a:t>
            </a:r>
            <a:r>
              <a:rPr lang="en-US" altLang="zh-CN" sz="4000" dirty="0"/>
              <a:t>(GCN)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F7174D-A17A-6C49-A029-E403FDEA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29080"/>
            <a:ext cx="6226150" cy="34480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BB41C2-D84C-8440-A872-0D309B3B2F62}"/>
              </a:ext>
            </a:extLst>
          </p:cNvPr>
          <p:cNvSpPr/>
          <p:nvPr/>
        </p:nvSpPr>
        <p:spPr>
          <a:xfrm>
            <a:off x="6136619" y="4725144"/>
            <a:ext cx="83316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GCN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A93D8-8970-8D42-88E0-56DF0D5B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1" y="5589240"/>
            <a:ext cx="8554549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933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1C911-1453-4F4D-83E0-76C7D787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08720"/>
            <a:ext cx="9036496" cy="49170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0B1308-255B-0543-A85B-40A39D39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53" y="5565072"/>
            <a:ext cx="8229600" cy="1143000"/>
          </a:xfrm>
        </p:spPr>
        <p:txBody>
          <a:bodyPr/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</a:rPr>
              <a:t>Getting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Quality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Pixel-Level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Predictions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7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57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I:</a:t>
            </a:r>
            <a:r>
              <a:rPr lang="zh-CN" altLang="en-US" sz="3600" dirty="0"/>
              <a:t> </a:t>
            </a:r>
            <a:r>
              <a:rPr lang="en-US" altLang="zh-CN" sz="3600" dirty="0"/>
              <a:t>Line Extraction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D8F6-DCD5-0246-8F8A-FCF1389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4" y="997659"/>
            <a:ext cx="6141171" cy="58157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61D7B-11A2-CF4E-9B55-0C849C34787E}"/>
              </a:ext>
            </a:extLst>
          </p:cNvPr>
          <p:cNvSpPr/>
          <p:nvPr/>
        </p:nvSpPr>
        <p:spPr>
          <a:xfrm>
            <a:off x="1619672" y="3523211"/>
            <a:ext cx="2952328" cy="1561973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80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57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I:</a:t>
            </a:r>
            <a:r>
              <a:rPr lang="zh-CN" altLang="en-US" sz="3600" dirty="0"/>
              <a:t> </a:t>
            </a:r>
            <a:r>
              <a:rPr lang="en-US" altLang="zh-CN" sz="3600" dirty="0"/>
              <a:t>Line Extraction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D8F6-DCD5-0246-8F8A-FCF1389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4" y="997659"/>
            <a:ext cx="6141171" cy="58157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61D7B-11A2-CF4E-9B55-0C849C34787E}"/>
              </a:ext>
            </a:extLst>
          </p:cNvPr>
          <p:cNvSpPr/>
          <p:nvPr/>
        </p:nvSpPr>
        <p:spPr>
          <a:xfrm>
            <a:off x="1835694" y="4509121"/>
            <a:ext cx="2880322" cy="1440160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289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Hough</a:t>
            </a:r>
            <a:r>
              <a:rPr lang="zh-CN" altLang="en-US" sz="4000" dirty="0"/>
              <a:t> </a:t>
            </a:r>
            <a:r>
              <a:rPr lang="en-US" altLang="zh-CN" sz="4000" dirty="0"/>
              <a:t>Transform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3C567-F42A-654E-AF54-5DACBEF1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00951"/>
            <a:ext cx="6266678" cy="4742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140FB-7CF4-E74C-BF7A-B477E8FAE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5687608"/>
            <a:ext cx="4833565" cy="6687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1B2793-6BDD-A04F-B63A-CD3D982E4CC6}"/>
              </a:ext>
            </a:extLst>
          </p:cNvPr>
          <p:cNvCxnSpPr>
            <a:cxnSpLocks/>
          </p:cNvCxnSpPr>
          <p:nvPr/>
        </p:nvCxnSpPr>
        <p:spPr>
          <a:xfrm>
            <a:off x="2794477" y="2204864"/>
            <a:ext cx="3721739" cy="2506477"/>
          </a:xfrm>
          <a:prstGeom prst="line">
            <a:avLst/>
          </a:prstGeom>
          <a:ln>
            <a:solidFill>
              <a:srgbClr val="4DADC7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F4E0CC-ED16-724A-8B9E-967748AED012}"/>
              </a:ext>
            </a:extLst>
          </p:cNvPr>
          <p:cNvCxnSpPr>
            <a:cxnSpLocks/>
          </p:cNvCxnSpPr>
          <p:nvPr/>
        </p:nvCxnSpPr>
        <p:spPr>
          <a:xfrm>
            <a:off x="2686143" y="2314283"/>
            <a:ext cx="4127134" cy="1845829"/>
          </a:xfrm>
          <a:prstGeom prst="line">
            <a:avLst/>
          </a:prstGeom>
          <a:ln>
            <a:solidFill>
              <a:srgbClr val="4DADC7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FA4AAC-8E85-734E-9FAD-ABAAE9ECB73E}"/>
              </a:ext>
            </a:extLst>
          </p:cNvPr>
          <p:cNvCxnSpPr>
            <a:cxnSpLocks/>
          </p:cNvCxnSpPr>
          <p:nvPr/>
        </p:nvCxnSpPr>
        <p:spPr>
          <a:xfrm>
            <a:off x="2686143" y="2492896"/>
            <a:ext cx="4245271" cy="1053722"/>
          </a:xfrm>
          <a:prstGeom prst="line">
            <a:avLst/>
          </a:prstGeom>
          <a:ln>
            <a:solidFill>
              <a:srgbClr val="4DADC7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71479C-C78A-6F40-AA2C-A858515584EA}"/>
              </a:ext>
            </a:extLst>
          </p:cNvPr>
          <p:cNvCxnSpPr>
            <a:cxnSpLocks/>
          </p:cNvCxnSpPr>
          <p:nvPr/>
        </p:nvCxnSpPr>
        <p:spPr>
          <a:xfrm>
            <a:off x="2654704" y="2667534"/>
            <a:ext cx="4308147" cy="288032"/>
          </a:xfrm>
          <a:prstGeom prst="line">
            <a:avLst/>
          </a:prstGeom>
          <a:ln>
            <a:solidFill>
              <a:srgbClr val="4DADC7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D51B10A6-F224-2944-929F-7AA082171D2D}"/>
              </a:ext>
            </a:extLst>
          </p:cNvPr>
          <p:cNvSpPr/>
          <p:nvPr/>
        </p:nvSpPr>
        <p:spPr>
          <a:xfrm rot="18900000">
            <a:off x="3814864" y="2728418"/>
            <a:ext cx="722638" cy="454296"/>
          </a:xfrm>
          <a:prstGeom prst="curvedUpArrow">
            <a:avLst/>
          </a:prstGeom>
          <a:solidFill>
            <a:srgbClr val="0070C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72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Hough</a:t>
            </a:r>
            <a:r>
              <a:rPr lang="zh-CN" altLang="en-US" sz="4000" dirty="0"/>
              <a:t> </a:t>
            </a:r>
            <a:r>
              <a:rPr lang="en-US" altLang="zh-CN" sz="4000" dirty="0"/>
              <a:t>Transform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03C48-07C0-CF42-9A67-1725688D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055"/>
            <a:ext cx="9144000" cy="3793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EF907-4916-AF49-819F-5B54EF86F383}"/>
              </a:ext>
            </a:extLst>
          </p:cNvPr>
          <p:cNvSpPr/>
          <p:nvPr/>
        </p:nvSpPr>
        <p:spPr>
          <a:xfrm>
            <a:off x="323528" y="5687001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NimbusRomNo9L"/>
              </a:rPr>
              <a:t>A threshold </a:t>
            </a:r>
            <a:r>
              <a:rPr lang="el-GR" b="1" dirty="0">
                <a:solidFill>
                  <a:srgbClr val="0070C0"/>
                </a:solidFill>
                <a:latin typeface="CMMI10"/>
              </a:rPr>
              <a:t>τ </a:t>
            </a:r>
            <a:r>
              <a:rPr lang="en-US" b="1" dirty="0">
                <a:solidFill>
                  <a:srgbClr val="0070C0"/>
                </a:solidFill>
                <a:latin typeface="NimbusRomNo9L"/>
              </a:rPr>
              <a:t>is used to find only those cells with counts at least </a:t>
            </a:r>
            <a:r>
              <a:rPr lang="el-GR" b="1" dirty="0">
                <a:solidFill>
                  <a:srgbClr val="0070C0"/>
                </a:solidFill>
                <a:latin typeface="CMMI10"/>
              </a:rPr>
              <a:t>τ</a:t>
            </a:r>
            <a:r>
              <a:rPr lang="el-GR" b="1" dirty="0">
                <a:solidFill>
                  <a:srgbClr val="0070C0"/>
                </a:solidFill>
                <a:latin typeface="NimbusRomNo9L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NimbusRomNo9L"/>
              </a:rPr>
              <a:t>which correspond to the detected lines. 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590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57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I:</a:t>
            </a:r>
            <a:r>
              <a:rPr lang="zh-CN" altLang="en-US" sz="3600" dirty="0"/>
              <a:t> </a:t>
            </a:r>
            <a:r>
              <a:rPr lang="en-US" altLang="zh-CN" sz="3600" dirty="0"/>
              <a:t>Line Extraction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D8F6-DCD5-0246-8F8A-FCF1389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4" y="997659"/>
            <a:ext cx="6141171" cy="58157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61D7B-11A2-CF4E-9B55-0C849C34787E}"/>
              </a:ext>
            </a:extLst>
          </p:cNvPr>
          <p:cNvSpPr/>
          <p:nvPr/>
        </p:nvSpPr>
        <p:spPr>
          <a:xfrm>
            <a:off x="1763688" y="5297190"/>
            <a:ext cx="3365446" cy="1440160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65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57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I:</a:t>
            </a:r>
            <a:r>
              <a:rPr lang="zh-CN" altLang="en-US" sz="3600" dirty="0"/>
              <a:t> </a:t>
            </a:r>
            <a:r>
              <a:rPr lang="en-US" altLang="zh-CN" sz="3600" dirty="0"/>
              <a:t>Line Extraction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D8F6-DCD5-0246-8F8A-FCF1389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4" y="997659"/>
            <a:ext cx="6141171" cy="58157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61D7B-11A2-CF4E-9B55-0C849C34787E}"/>
              </a:ext>
            </a:extLst>
          </p:cNvPr>
          <p:cNvSpPr/>
          <p:nvPr/>
        </p:nvSpPr>
        <p:spPr>
          <a:xfrm>
            <a:off x="4211960" y="908720"/>
            <a:ext cx="3456384" cy="5887725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4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2800" dirty="0"/>
              <a:t>Group the lines by lanes and extract a unique line from each group</a:t>
            </a:r>
          </a:p>
          <a:p>
            <a:r>
              <a:rPr lang="en-US" altLang="zh-CN" sz="2800" dirty="0"/>
              <a:t>Compare the lane-lines extracted from the prediction with those from the ground-truth annotation to evaluate the accuracy of lane recognition.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223359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3EFE-5867-2049-B26D-465CB344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94047"/>
            <a:ext cx="6763092" cy="58639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4C9ED9-B67B-CA4B-A42D-334F667539C8}"/>
              </a:ext>
            </a:extLst>
          </p:cNvPr>
          <p:cNvSpPr/>
          <p:nvPr/>
        </p:nvSpPr>
        <p:spPr>
          <a:xfrm>
            <a:off x="3923928" y="869603"/>
            <a:ext cx="3888432" cy="3279477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2F9E0E-6498-1445-901F-BCFFB992B766}"/>
              </a:ext>
            </a:extLst>
          </p:cNvPr>
          <p:cNvSpPr/>
          <p:nvPr/>
        </p:nvSpPr>
        <p:spPr>
          <a:xfrm>
            <a:off x="4327818" y="-72662"/>
            <a:ext cx="3080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Choosing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latin typeface="NimbusRomNo9L"/>
              </a:rPr>
              <a:t>k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: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NimbusRomNo9L"/>
              </a:rPr>
              <a:t>elbow method </a:t>
            </a:r>
            <a:endParaRPr lang="en-US" sz="700" b="1" dirty="0">
              <a:solidFill>
                <a:srgbClr val="0070C0"/>
              </a:solidFill>
              <a:effectLst/>
              <a:latin typeface="CMSY7"/>
            </a:endParaRPr>
          </a:p>
        </p:txBody>
      </p:sp>
    </p:spTree>
    <p:extLst>
      <p:ext uri="{BB962C8B-B14F-4D97-AF65-F5344CB8AC3E}">
        <p14:creationId xmlns:p14="http://schemas.microsoft.com/office/powerpoint/2010/main" val="2071974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Motivations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Lane</a:t>
            </a:r>
            <a:r>
              <a:rPr lang="zh-CN" altLang="en-US" b="1" dirty="0"/>
              <a:t> </a:t>
            </a:r>
            <a:r>
              <a:rPr lang="en-US" altLang="zh-CN" b="1" dirty="0"/>
              <a:t>Recognition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vehicles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assistance</a:t>
            </a:r>
          </a:p>
          <a:p>
            <a:pPr lvl="2">
              <a:buFont typeface="System Font Regular"/>
              <a:buChar char="-"/>
            </a:pPr>
            <a:r>
              <a:rPr lang="en-US" altLang="zh-CN" dirty="0"/>
              <a:t>Advanced driver-assistance systems (ADAS)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Autonomous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</a:p>
        </p:txBody>
      </p:sp>
    </p:spTree>
    <p:extLst>
      <p:ext uri="{BB962C8B-B14F-4D97-AF65-F5344CB8AC3E}">
        <p14:creationId xmlns:p14="http://schemas.microsoft.com/office/powerpoint/2010/main" val="2547258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3EFE-5867-2049-B26D-465CB344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94047"/>
            <a:ext cx="6763092" cy="58639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6D2469-D6AC-7944-B4DC-34EB18F5B161}"/>
              </a:ext>
            </a:extLst>
          </p:cNvPr>
          <p:cNvSpPr/>
          <p:nvPr/>
        </p:nvSpPr>
        <p:spPr>
          <a:xfrm>
            <a:off x="1092290" y="994047"/>
            <a:ext cx="3119670" cy="3875113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915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13D03-DADC-D444-856D-CE42BA24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921261"/>
            <a:ext cx="7956376" cy="4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97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3EFE-5867-2049-B26D-465CB344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94047"/>
            <a:ext cx="6763092" cy="58639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6D2469-D6AC-7944-B4DC-34EB18F5B161}"/>
              </a:ext>
            </a:extLst>
          </p:cNvPr>
          <p:cNvSpPr/>
          <p:nvPr/>
        </p:nvSpPr>
        <p:spPr>
          <a:xfrm>
            <a:off x="1115616" y="4149080"/>
            <a:ext cx="3119670" cy="2074913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DF36D-B591-3A46-9B05-523CFDDD9F98}"/>
              </a:ext>
            </a:extLst>
          </p:cNvPr>
          <p:cNvSpPr/>
          <p:nvPr/>
        </p:nvSpPr>
        <p:spPr>
          <a:xfrm>
            <a:off x="611560" y="652626"/>
            <a:ext cx="350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Median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is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more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robust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to</a:t>
            </a:r>
            <a:r>
              <a:rPr lang="zh-CN" altLang="en-US" sz="2000" b="1" dirty="0">
                <a:solidFill>
                  <a:srgbClr val="0070C0"/>
                </a:solidFill>
                <a:latin typeface="NimbusRomNo9L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NimbusRomNo9L"/>
              </a:rPr>
              <a:t>noise</a:t>
            </a:r>
            <a:endParaRPr lang="en-US" sz="700" b="1" dirty="0">
              <a:solidFill>
                <a:srgbClr val="0070C0"/>
              </a:solidFill>
              <a:effectLst/>
              <a:latin typeface="CMSY7"/>
            </a:endParaRPr>
          </a:p>
        </p:txBody>
      </p:sp>
    </p:spTree>
    <p:extLst>
      <p:ext uri="{BB962C8B-B14F-4D97-AF65-F5344CB8AC3E}">
        <p14:creationId xmlns:p14="http://schemas.microsoft.com/office/powerpoint/2010/main" val="12444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3EFE-5867-2049-B26D-465CB344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94047"/>
            <a:ext cx="6763092" cy="58639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6D2469-D6AC-7944-B4DC-34EB18F5B161}"/>
              </a:ext>
            </a:extLst>
          </p:cNvPr>
          <p:cNvSpPr/>
          <p:nvPr/>
        </p:nvSpPr>
        <p:spPr>
          <a:xfrm>
            <a:off x="4572000" y="2492896"/>
            <a:ext cx="3316274" cy="3726929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40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II:</a:t>
            </a:r>
            <a:r>
              <a:rPr lang="zh-CN" altLang="en-US" sz="3600" dirty="0"/>
              <a:t> </a:t>
            </a:r>
            <a:r>
              <a:rPr lang="en-US" altLang="zh-CN" sz="3600" dirty="0"/>
              <a:t>Lane</a:t>
            </a:r>
            <a:r>
              <a:rPr lang="zh-CN" altLang="en-US" sz="3600" dirty="0"/>
              <a:t> </a:t>
            </a:r>
            <a:r>
              <a:rPr lang="en-US" altLang="zh-CN" sz="3600" dirty="0"/>
              <a:t>Matching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Evaluation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3EFE-5867-2049-B26D-465CB344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94047"/>
            <a:ext cx="6763092" cy="58639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6D2469-D6AC-7944-B4DC-34EB18F5B161}"/>
              </a:ext>
            </a:extLst>
          </p:cNvPr>
          <p:cNvSpPr/>
          <p:nvPr/>
        </p:nvSpPr>
        <p:spPr>
          <a:xfrm>
            <a:off x="1164574" y="5609133"/>
            <a:ext cx="6791802" cy="1204243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48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78E323-4D08-204D-B0C5-F8DD08F9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2800" b="1" dirty="0"/>
              <a:t>Dataset:</a:t>
            </a:r>
            <a:r>
              <a:rPr lang="zh-CN" altLang="en-US" sz="2800" b="1" dirty="0"/>
              <a:t> </a:t>
            </a:r>
            <a:r>
              <a:rPr lang="en-US" altLang="zh-CN" sz="2800" b="1" dirty="0" err="1"/>
              <a:t>CULane</a:t>
            </a:r>
            <a:endParaRPr lang="en-US" altLang="zh-CN" sz="2400" dirty="0"/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Created for academic research regarding traffic lane detection by the multimedia laboratory of the Chinese University of Hong Kong</a:t>
            </a:r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The dataset includes video frames recorded by vehicles driven by different drivers in Beijing on different days</a:t>
            </a:r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It contains 133,235 image frames including 88,800 in the training set, 9675 in the validation set, and 34,680 in the test set</a:t>
            </a:r>
          </a:p>
        </p:txBody>
      </p:sp>
    </p:spTree>
    <p:extLst>
      <p:ext uri="{BB962C8B-B14F-4D97-AF65-F5344CB8AC3E}">
        <p14:creationId xmlns:p14="http://schemas.microsoft.com/office/powerpoint/2010/main" val="1175821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7EA65-5BFA-7E41-9169-B6202212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6"/>
            <a:ext cx="9144000" cy="68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966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D81C0-790D-5047-84E0-3760C313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529633"/>
            <a:ext cx="4943450" cy="50632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D874829-8C11-4B4A-95E7-B604E5851E29}"/>
              </a:ext>
            </a:extLst>
          </p:cNvPr>
          <p:cNvSpPr/>
          <p:nvPr/>
        </p:nvSpPr>
        <p:spPr>
          <a:xfrm>
            <a:off x="2123728" y="1741055"/>
            <a:ext cx="1296144" cy="4980420"/>
          </a:xfrm>
          <a:prstGeom prst="ellipse">
            <a:avLst/>
          </a:prstGeom>
          <a:ln>
            <a:solidFill>
              <a:schemeClr val="accent6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F05056-B9C8-1B4C-8501-0778F9F6BED1}"/>
              </a:ext>
            </a:extLst>
          </p:cNvPr>
          <p:cNvCxnSpPr>
            <a:cxnSpLocks/>
          </p:cNvCxnSpPr>
          <p:nvPr/>
        </p:nvCxnSpPr>
        <p:spPr>
          <a:xfrm flipV="1">
            <a:off x="2987824" y="1529633"/>
            <a:ext cx="0" cy="492370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3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A84E1-C32A-A347-96CA-D81DB876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6876256" cy="51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50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611560" y="5227459"/>
            <a:ext cx="5941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Contact Info:</a:t>
            </a: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uab.edu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sz="2000" dirty="0">
                <a:latin typeface="Corbel" panose="020B0503020204020204" pitchFamily="34" charset="0"/>
                <a:ea typeface="Corbel" charset="0"/>
                <a:cs typeface="Corbel" charset="0"/>
              </a:rPr>
              <a:t>Webpage: </a:t>
            </a:r>
            <a:r>
              <a:rPr lang="en-US" sz="2000" dirty="0">
                <a:latin typeface="Corbel" panose="020B0503020204020204" pitchFamily="34" charset="0"/>
                <a:hlinkClick r:id="rId4"/>
              </a:rPr>
              <a:t>https://yanlab19870714.github.io/yanda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panose="020B0503020204020204" pitchFamily="34" charset="0"/>
              <a:ea typeface="Corbel" charset="0"/>
              <a:cs typeface="Corbe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800" y="4437112"/>
            <a:ext cx="1797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charset="0"/>
                <a:ea typeface="Corbel" charset="0"/>
                <a:cs typeface="Corbel" charset="0"/>
              </a:rPr>
              <a:t>YAN, Da</a:t>
            </a:r>
          </a:p>
        </p:txBody>
      </p:sp>
      <p:sp>
        <p:nvSpPr>
          <p:cNvPr id="11" name="Subtitle 8"/>
          <p:cNvSpPr txBox="1">
            <a:spLocks/>
          </p:cNvSpPr>
          <p:nvPr/>
        </p:nvSpPr>
        <p:spPr bwMode="auto">
          <a:xfrm>
            <a:off x="-6936" y="2996951"/>
            <a:ext cx="9144000" cy="81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Thank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 !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" b="1" i="1" baseline="0" dirty="0">
              <a:solidFill>
                <a:srgbClr val="3366FF"/>
              </a:solidFill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2400" y="3175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8227-D5CD-6149-AD31-509DB2C5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42" y="4566210"/>
            <a:ext cx="1651000" cy="165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5A500C-0DBC-8E41-995A-993676A69F5B}"/>
              </a:ext>
            </a:extLst>
          </p:cNvPr>
          <p:cNvSpPr/>
          <p:nvPr/>
        </p:nvSpPr>
        <p:spPr>
          <a:xfrm>
            <a:off x="118824" y="726262"/>
            <a:ext cx="889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you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have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any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questions,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please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email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Xingyao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Wang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at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6"/>
              </a:rPr>
              <a:t>xingyaow@umich.edu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Challenges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Lane</a:t>
            </a:r>
            <a:r>
              <a:rPr lang="zh-CN" altLang="en-US" b="1" dirty="0"/>
              <a:t> </a:t>
            </a:r>
            <a:r>
              <a:rPr lang="en-US" altLang="zh-CN" b="1" dirty="0"/>
              <a:t>Recognition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Noise:</a:t>
            </a:r>
            <a:r>
              <a:rPr lang="zh-CN" altLang="en-US" dirty="0"/>
              <a:t> </a:t>
            </a:r>
            <a:r>
              <a:rPr lang="en-US" altLang="zh-CN" dirty="0"/>
              <a:t>occlusion,</a:t>
            </a:r>
            <a:r>
              <a:rPr lang="zh-CN" altLang="en-US" dirty="0"/>
              <a:t> </a:t>
            </a:r>
            <a:r>
              <a:rPr lang="en-US" altLang="zh-CN" dirty="0"/>
              <a:t>reflection,</a:t>
            </a:r>
            <a:r>
              <a:rPr lang="zh-CN" altLang="en-US" dirty="0"/>
              <a:t> </a:t>
            </a:r>
            <a:r>
              <a:rPr lang="en-US" altLang="zh-CN" dirty="0"/>
              <a:t>raining,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2A72C-EF9B-1C4C-8177-D15745A5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0" y="4940570"/>
            <a:ext cx="4567989" cy="1598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551B5-38DF-E34C-A6B3-770DE621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201721"/>
            <a:ext cx="4584802" cy="15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995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7EA65-5BFA-7E41-9169-B6202212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6"/>
            <a:ext cx="9144000" cy="68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2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Challenges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Lane</a:t>
            </a:r>
            <a:r>
              <a:rPr lang="zh-CN" altLang="en-US" b="1" dirty="0"/>
              <a:t> </a:t>
            </a:r>
            <a:r>
              <a:rPr lang="en-US" altLang="zh-CN" b="1" dirty="0"/>
              <a:t>Recognition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pixels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retrieve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lines</a:t>
            </a:r>
            <a:r>
              <a:rPr lang="en-US" altLang="zh-CN" dirty="0"/>
              <a:t>?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Popular instance segmentation methods such as region proposals are </a:t>
            </a:r>
            <a:r>
              <a:rPr lang="en-US" altLang="zh-CN" dirty="0">
                <a:solidFill>
                  <a:srgbClr val="0070C0"/>
                </a:solidFill>
              </a:rPr>
              <a:t>preprocessing methods</a:t>
            </a:r>
            <a:r>
              <a:rPr lang="en-US" altLang="zh-CN" dirty="0"/>
              <a:t> before inputting into a </a:t>
            </a:r>
            <a:r>
              <a:rPr lang="en-US" altLang="zh-CN" dirty="0" err="1"/>
              <a:t>ConvNet</a:t>
            </a:r>
            <a:r>
              <a:rPr lang="en-US" altLang="zh-CN" dirty="0"/>
              <a:t> model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contrast,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evaluator requires a </a:t>
            </a:r>
            <a:r>
              <a:rPr lang="en-US" altLang="zh-CN" dirty="0">
                <a:solidFill>
                  <a:srgbClr val="0070C0"/>
                </a:solidFill>
              </a:rPr>
              <a:t>postprocessing</a:t>
            </a:r>
            <a:r>
              <a:rPr lang="en-US" altLang="zh-CN" dirty="0"/>
              <a:t> approach for </a:t>
            </a:r>
            <a:r>
              <a:rPr lang="en-US" altLang="zh-CN" dirty="0">
                <a:solidFill>
                  <a:srgbClr val="0070C0"/>
                </a:solidFill>
              </a:rPr>
              <a:t>instance (lane)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matching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evaluator</a:t>
            </a:r>
            <a:r>
              <a:rPr lang="en-US" altLang="zh-C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3738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b="1" dirty="0"/>
              <a:t>Challenges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for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Lane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Recognition</a:t>
            </a:r>
            <a:endParaRPr lang="en-US" sz="3600" b="1" dirty="0"/>
          </a:p>
          <a:p>
            <a:pPr lvl="1">
              <a:buFont typeface="Arial" charset="0"/>
              <a:buChar char="•"/>
            </a:pPr>
            <a:r>
              <a:rPr lang="en-US" altLang="zh-CN" sz="3200" dirty="0"/>
              <a:t>Part</a:t>
            </a:r>
            <a:r>
              <a:rPr lang="zh-CN" altLang="en-US" sz="3200" dirty="0"/>
              <a:t> </a:t>
            </a:r>
            <a:r>
              <a:rPr lang="en-US" altLang="zh-CN" sz="3200" dirty="0"/>
              <a:t>I:</a:t>
            </a:r>
            <a:r>
              <a:rPr lang="zh-CN" altLang="en-US" sz="3200" dirty="0"/>
              <a:t> </a:t>
            </a:r>
            <a:r>
              <a:rPr lang="en-US" altLang="zh-CN" sz="3200" dirty="0"/>
              <a:t>line</a:t>
            </a:r>
            <a:r>
              <a:rPr lang="zh-CN" altLang="en-US" sz="3200" dirty="0"/>
              <a:t> </a:t>
            </a:r>
            <a:r>
              <a:rPr lang="en-US" altLang="zh-CN" sz="3200" dirty="0"/>
              <a:t>extraction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</a:p>
          <a:p>
            <a:pPr lvl="1">
              <a:buFont typeface="Arial" charset="0"/>
              <a:buChar char="•"/>
            </a:pPr>
            <a:r>
              <a:rPr lang="en-US" altLang="zh-CN" sz="3200" dirty="0"/>
              <a:t>Part</a:t>
            </a:r>
            <a:r>
              <a:rPr lang="zh-CN" altLang="en-US" sz="3200" dirty="0"/>
              <a:t> </a:t>
            </a:r>
            <a:r>
              <a:rPr lang="en-US" altLang="zh-CN" sz="3200" dirty="0"/>
              <a:t>II:</a:t>
            </a:r>
            <a:r>
              <a:rPr lang="zh-CN" altLang="en-US" sz="3200" dirty="0"/>
              <a:t> </a:t>
            </a:r>
            <a:r>
              <a:rPr lang="en-US" altLang="zh-CN" sz="3200" dirty="0"/>
              <a:t>line-to-lane</a:t>
            </a:r>
            <a:r>
              <a:rPr lang="zh-CN" altLang="en-US" sz="3200" dirty="0"/>
              <a:t> </a:t>
            </a:r>
            <a:r>
              <a:rPr lang="en-US" altLang="zh-CN" sz="3200" dirty="0"/>
              <a:t>matching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56378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57"/>
            <a:ext cx="8229600" cy="1143000"/>
          </a:xfrm>
        </p:spPr>
        <p:txBody>
          <a:bodyPr/>
          <a:lstStyle/>
          <a:p>
            <a:pPr algn="ctr"/>
            <a:r>
              <a:rPr lang="en-US" altLang="zh-CN" sz="3600" dirty="0"/>
              <a:t>Part</a:t>
            </a:r>
            <a:r>
              <a:rPr lang="zh-CN" altLang="en-US" sz="3600" dirty="0"/>
              <a:t> </a:t>
            </a:r>
            <a:r>
              <a:rPr lang="en-US" altLang="zh-CN" sz="3600" dirty="0"/>
              <a:t>I:</a:t>
            </a:r>
            <a:r>
              <a:rPr lang="zh-CN" altLang="en-US" sz="3600" dirty="0"/>
              <a:t> </a:t>
            </a:r>
            <a:r>
              <a:rPr lang="en-US" altLang="zh-CN" sz="3600" dirty="0"/>
              <a:t>Line Extraction</a:t>
            </a:r>
            <a:endParaRPr 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D8F6-DCD5-0246-8F8A-FCF1389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4" y="997659"/>
            <a:ext cx="6141171" cy="58157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61D7B-11A2-CF4E-9B55-0C849C34787E}"/>
              </a:ext>
            </a:extLst>
          </p:cNvPr>
          <p:cNvSpPr/>
          <p:nvPr/>
        </p:nvSpPr>
        <p:spPr>
          <a:xfrm>
            <a:off x="1619672" y="997659"/>
            <a:ext cx="2592288" cy="2863389"/>
          </a:xfrm>
          <a:prstGeom prst="roundRect">
            <a:avLst/>
          </a:prstGeom>
          <a:ln>
            <a:solidFill>
              <a:srgbClr val="E50204"/>
            </a:solidFill>
            <a:prstDash val="lg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99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Global</a:t>
            </a:r>
            <a:r>
              <a:rPr lang="zh-CN" altLang="en-US" sz="4000" dirty="0"/>
              <a:t> </a:t>
            </a:r>
            <a:r>
              <a:rPr lang="en-US" altLang="zh-CN" sz="4000" dirty="0"/>
              <a:t>Convolutional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</a:t>
            </a:r>
            <a:r>
              <a:rPr lang="zh-CN" altLang="en-US" sz="4000" dirty="0"/>
              <a:t> </a:t>
            </a:r>
            <a:r>
              <a:rPr lang="en-US" altLang="zh-CN" sz="4000" dirty="0"/>
              <a:t>(GCN)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43C5D-5782-D846-9737-AD2277A1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1" y="5076143"/>
            <a:ext cx="8554549" cy="79208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78E323-4D08-204D-B0C5-F8DD08F9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2800" b="1" dirty="0"/>
              <a:t>Contradictory Between Classification and Localization</a:t>
            </a:r>
            <a:endParaRPr lang="en-US" altLang="zh-CN" sz="2400" dirty="0"/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For the </a:t>
            </a:r>
            <a:r>
              <a:rPr lang="en-US" altLang="zh-CN" sz="2400" dirty="0">
                <a:solidFill>
                  <a:srgbClr val="0070C0"/>
                </a:solidFill>
              </a:rPr>
              <a:t>classification</a:t>
            </a:r>
            <a:r>
              <a:rPr lang="en-US" altLang="zh-CN" sz="2400" dirty="0"/>
              <a:t> task, the models are required to be </a:t>
            </a:r>
            <a:r>
              <a:rPr lang="en-US" altLang="zh-CN" sz="2400" dirty="0">
                <a:solidFill>
                  <a:srgbClr val="0070C0"/>
                </a:solidFill>
              </a:rPr>
              <a:t>invariant to various transformations </a:t>
            </a:r>
            <a:r>
              <a:rPr lang="en-US" altLang="zh-CN" sz="2400" dirty="0"/>
              <a:t>like translation and rotation.</a:t>
            </a:r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But for the </a:t>
            </a:r>
            <a:r>
              <a:rPr lang="en-US" altLang="zh-CN" sz="2400" dirty="0">
                <a:solidFill>
                  <a:srgbClr val="0070C0"/>
                </a:solidFill>
              </a:rPr>
              <a:t>localization</a:t>
            </a:r>
            <a:r>
              <a:rPr lang="en-US" altLang="zh-CN" sz="2400" dirty="0"/>
              <a:t> task, models should be </a:t>
            </a:r>
            <a:r>
              <a:rPr lang="en-US" altLang="zh-CN" sz="2400" dirty="0">
                <a:solidFill>
                  <a:srgbClr val="0070C0"/>
                </a:solidFill>
              </a:rPr>
              <a:t>transformation-sensitive</a:t>
            </a:r>
            <a:r>
              <a:rPr lang="en-US" altLang="zh-CN" sz="2400" dirty="0"/>
              <a:t>, i.e., precisely locate every pixel for each semantic category.</a:t>
            </a:r>
          </a:p>
        </p:txBody>
      </p:sp>
    </p:spTree>
    <p:extLst>
      <p:ext uri="{BB962C8B-B14F-4D97-AF65-F5344CB8AC3E}">
        <p14:creationId xmlns:p14="http://schemas.microsoft.com/office/powerpoint/2010/main" val="306889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Global</a:t>
            </a:r>
            <a:r>
              <a:rPr lang="zh-CN" altLang="en-US" sz="4000" dirty="0"/>
              <a:t> </a:t>
            </a:r>
            <a:r>
              <a:rPr lang="en-US" altLang="zh-CN" sz="4000" dirty="0"/>
              <a:t>Convolutional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</a:t>
            </a:r>
            <a:r>
              <a:rPr lang="zh-CN" altLang="en-US" sz="4000" dirty="0"/>
              <a:t> </a:t>
            </a:r>
            <a:r>
              <a:rPr lang="en-US" altLang="zh-CN" sz="4000" dirty="0"/>
              <a:t>(GCN)</a:t>
            </a:r>
            <a:endParaRPr lang="en-US" sz="4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78E323-4D08-204D-B0C5-F8DD08F9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2800" b="1" dirty="0"/>
              <a:t>Design</a:t>
            </a:r>
            <a:endParaRPr lang="en-US" altLang="zh-CN" sz="2400" dirty="0"/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From the </a:t>
            </a:r>
            <a:r>
              <a:rPr lang="en-US" altLang="zh-CN" sz="2400" dirty="0">
                <a:solidFill>
                  <a:srgbClr val="0070C0"/>
                </a:solidFill>
              </a:rPr>
              <a:t>localization view</a:t>
            </a:r>
            <a:r>
              <a:rPr lang="en-US" altLang="zh-CN" sz="2400" dirty="0"/>
              <a:t>, the model structure should be </a:t>
            </a:r>
            <a:r>
              <a:rPr lang="en-US" altLang="zh-CN" sz="2400" dirty="0">
                <a:solidFill>
                  <a:srgbClr val="0070C0"/>
                </a:solidFill>
              </a:rPr>
              <a:t>fully convolutional </a:t>
            </a:r>
            <a:r>
              <a:rPr lang="en-US" altLang="zh-CN" sz="2400" dirty="0"/>
              <a:t>to retain the localization performance and </a:t>
            </a:r>
            <a:r>
              <a:rPr lang="en-US" altLang="zh-CN" sz="2400" dirty="0">
                <a:solidFill>
                  <a:srgbClr val="0070C0"/>
                </a:solidFill>
              </a:rPr>
              <a:t>no fully-connected or global pooling layers </a:t>
            </a:r>
            <a:r>
              <a:rPr lang="en-US" altLang="zh-CN" sz="2400" dirty="0"/>
              <a:t>should be used as these layers will discard the localization information</a:t>
            </a:r>
          </a:p>
          <a:p>
            <a:pPr lvl="1">
              <a:buFont typeface="Arial" charset="0"/>
              <a:buChar char="•"/>
            </a:pPr>
            <a:r>
              <a:rPr lang="en-US" altLang="zh-CN" sz="2400" dirty="0"/>
              <a:t>From the </a:t>
            </a:r>
            <a:r>
              <a:rPr lang="en-US" altLang="zh-CN" sz="2400" dirty="0">
                <a:solidFill>
                  <a:srgbClr val="0070C0"/>
                </a:solidFill>
              </a:rPr>
              <a:t>classification view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70C0"/>
                </a:solidFill>
              </a:rPr>
              <a:t>large kernel size </a:t>
            </a:r>
            <a:r>
              <a:rPr lang="en-US" altLang="zh-CN" sz="2400" dirty="0"/>
              <a:t>should be adopted in the network architecture to </a:t>
            </a:r>
            <a:r>
              <a:rPr lang="en-US" altLang="zh-CN" sz="2400" dirty="0">
                <a:solidFill>
                  <a:srgbClr val="0070C0"/>
                </a:solidFill>
              </a:rPr>
              <a:t>enable densely connections between feature maps and per-pixel classifiers</a:t>
            </a:r>
            <a:r>
              <a:rPr lang="en-US" altLang="zh-CN" sz="2400" dirty="0"/>
              <a:t>, which enhances the capability to handle different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5222324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70839</TotalTime>
  <Words>2442</Words>
  <Application>Microsoft Macintosh PowerPoint</Application>
  <PresentationFormat>On-screen Show (4:3)</PresentationFormat>
  <Paragraphs>231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CMMI10</vt:lpstr>
      <vt:lpstr>CMSY7</vt:lpstr>
      <vt:lpstr>ＭＳ Ｐゴシック</vt:lpstr>
      <vt:lpstr>NimbusRomNo9L</vt:lpstr>
      <vt:lpstr>System Font Regular</vt:lpstr>
      <vt:lpstr>Arial</vt:lpstr>
      <vt:lpstr>Calibri</vt:lpstr>
      <vt:lpstr>Corbel</vt:lpstr>
      <vt:lpstr>Lucida Grande</vt:lpstr>
      <vt:lpstr>Office Theme</vt:lpstr>
      <vt:lpstr>PowerPoint Presentation</vt:lpstr>
      <vt:lpstr>Motivations</vt:lpstr>
      <vt:lpstr>Challenges</vt:lpstr>
      <vt:lpstr>Experiments</vt:lpstr>
      <vt:lpstr>Challenges</vt:lpstr>
      <vt:lpstr>Solution Overview</vt:lpstr>
      <vt:lpstr>Part I: Line Extraction</vt:lpstr>
      <vt:lpstr>Global Convolutional Network (GCN)</vt:lpstr>
      <vt:lpstr>Global Convolutional Network (GCN)</vt:lpstr>
      <vt:lpstr>Global Convolutional Network (GCN)</vt:lpstr>
      <vt:lpstr>Getting Quality Pixel-Level Predictions</vt:lpstr>
      <vt:lpstr>Part I: Line Extraction</vt:lpstr>
      <vt:lpstr>Part I: Line Extraction</vt:lpstr>
      <vt:lpstr>Hough Transform</vt:lpstr>
      <vt:lpstr>Hough Transform</vt:lpstr>
      <vt:lpstr>Part I: Line Extraction</vt:lpstr>
      <vt:lpstr>Part I: Line Extraction</vt:lpstr>
      <vt:lpstr>Evaluation Module</vt:lpstr>
      <vt:lpstr>Part II: Lane Matching &amp; Evaluation</vt:lpstr>
      <vt:lpstr>Part II: Lane Matching &amp; Evaluation</vt:lpstr>
      <vt:lpstr>Part II: Lane Matching &amp; Evaluation</vt:lpstr>
      <vt:lpstr>Part II: Lane Matching &amp; Evaluation</vt:lpstr>
      <vt:lpstr>Part II: Lane Matching &amp; Evaluation</vt:lpstr>
      <vt:lpstr>Part II: Lane Matching &amp; Evaluation</vt:lpstr>
      <vt:lpstr>Experiments</vt:lpstr>
      <vt:lpstr>Experiments</vt:lpstr>
      <vt:lpstr>Experiments</vt:lpstr>
      <vt:lpstr>Experiments</vt:lpstr>
      <vt:lpstr>PowerPoint Presentation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Yan, Da</cp:lastModifiedBy>
  <cp:revision>5616</cp:revision>
  <dcterms:created xsi:type="dcterms:W3CDTF">2010-06-28T20:28:41Z</dcterms:created>
  <dcterms:modified xsi:type="dcterms:W3CDTF">2020-09-10T02:14:52Z</dcterms:modified>
</cp:coreProperties>
</file>